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sldIdLst>
    <p:sldId id="259" r:id="rId2"/>
    <p:sldId id="322" r:id="rId3"/>
    <p:sldId id="349" r:id="rId4"/>
    <p:sldId id="321" r:id="rId5"/>
    <p:sldId id="343" r:id="rId6"/>
    <p:sldId id="344" r:id="rId7"/>
    <p:sldId id="345" r:id="rId8"/>
    <p:sldId id="346" r:id="rId9"/>
    <p:sldId id="347" r:id="rId10"/>
    <p:sldId id="348" r:id="rId11"/>
    <p:sldId id="340" r:id="rId12"/>
    <p:sldId id="342" r:id="rId13"/>
    <p:sldId id="341" r:id="rId14"/>
    <p:sldId id="329" r:id="rId15"/>
    <p:sldId id="330" r:id="rId16"/>
    <p:sldId id="331" r:id="rId17"/>
    <p:sldId id="332" r:id="rId18"/>
    <p:sldId id="334" r:id="rId19"/>
    <p:sldId id="335" r:id="rId20"/>
    <p:sldId id="33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9C39F-3901-4CBA-A80F-4B0D3569D87A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933BF-5A18-47D1-94B5-DB382BEF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2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11E-A785-4B82-9C3E-C80F9460C5E7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FE78-E8DC-458E-BAA4-8588BDCAC950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86D2-B48D-427B-B020-5946F3799724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A71-2C53-4F6D-A0E9-F2A262C525D2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0ECA-4923-4C4E-B905-908D71F8CEB5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4EA-0A2F-43A0-9B4F-29DFF34E9604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61B5-8228-4013-9CF7-9AADD0E6A2A2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4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2547-ABB0-4EA0-B470-C03D2CECE9AB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1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F39-41F1-4F8D-825A-A8B2E412C6D0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7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3086-7BB1-4415-841A-DEFC31A40141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1C0C-FB0B-4C3F-A6FA-93CE82DAB2A5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554FF-9E53-4DFD-BB1B-F49FE512E45C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6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mailto:vseaman@incog.org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835" y="672353"/>
            <a:ext cx="7714129" cy="2675964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66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How to Identify and Report Illicit Discharges</a:t>
            </a:r>
            <a:r>
              <a:rPr lang="en-US" sz="4000" dirty="0" smtClean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en-US" sz="4000" dirty="0" smtClean="0">
                <a:solidFill>
                  <a:srgbClr val="000066"/>
                </a:solidFill>
                <a:latin typeface="Calibri" pitchFamily="34" charset="0"/>
              </a:rPr>
            </a:br>
            <a:endParaRPr lang="en-US" sz="40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62400"/>
            <a:ext cx="6934200" cy="2362200"/>
          </a:xfrm>
          <a:noFill/>
        </p:spPr>
        <p:txBody>
          <a:bodyPr/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GCSA Employee Training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Nienhuis Park Community Center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May 19, 2017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Richard Smith, Stormwater Consultant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115910" y="280194"/>
            <a:ext cx="8718808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Common Finds For Field Crews To Report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85327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2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Unexplained, suspicious </a:t>
            </a:r>
            <a:r>
              <a:rPr lang="en-US" sz="2800" u="sng" dirty="0" smtClean="0">
                <a:latin typeface="Calibri" pitchFamily="34" charset="0"/>
              </a:rPr>
              <a:t>flows</a:t>
            </a:r>
            <a:r>
              <a:rPr lang="en-US" sz="2800" dirty="0" smtClean="0">
                <a:latin typeface="Calibri" pitchFamily="34" charset="0"/>
              </a:rPr>
              <a:t> in culverts, ditches, pipes.</a:t>
            </a:r>
          </a:p>
          <a:p>
            <a:pPr lvl="1" indent="-342900">
              <a:spcBef>
                <a:spcPts val="12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Unusual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odors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or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discolored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water or soil near creeks.</a:t>
            </a:r>
          </a:p>
          <a:p>
            <a:pPr lvl="1" indent="-342900">
              <a:spcBef>
                <a:spcPts val="12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Trash,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debris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floating mats of algae or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scum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in creeks.</a:t>
            </a:r>
          </a:p>
          <a:p>
            <a:pPr lvl="1" indent="-342900">
              <a:spcBef>
                <a:spcPts val="12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Dead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animals, batteries, containers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or boxes in creeks.</a:t>
            </a:r>
          </a:p>
          <a:p>
            <a:pPr marL="457200" indent="-342900">
              <a:spcBef>
                <a:spcPts val="12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Piles of discolored soils or dumped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waste piles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 marL="457200" indent="-342900">
              <a:spcBef>
                <a:spcPts val="12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Fish kills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or other signs of stressed or dead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aquatic biota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 marL="457200" indent="-342900">
              <a:spcBef>
                <a:spcPts val="12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Log jams, piles of leaves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or lawn clippings in creek.</a:t>
            </a:r>
          </a:p>
          <a:p>
            <a:pPr marL="457200" indent="-342900">
              <a:spcBef>
                <a:spcPts val="12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Sediment or chemical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runoff from construction sites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</a:t>
            </a:r>
          </a:p>
          <a:p>
            <a:pPr marL="457200" indent="-342900">
              <a:spcBef>
                <a:spcPts val="12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Ground soaked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with oil, paints, chemicals, solvents.</a:t>
            </a:r>
          </a:p>
          <a:p>
            <a:pPr marL="4572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482600" y="280194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Problems With Identifying Pollution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85327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Most reports of Illicit Discharges (IDs) in your MS4 will involve </a:t>
            </a:r>
            <a:r>
              <a:rPr lang="en-US" sz="2800" u="sng" dirty="0" smtClean="0">
                <a:latin typeface="Calibri" pitchFamily="34" charset="0"/>
              </a:rPr>
              <a:t>unknown</a:t>
            </a:r>
            <a:r>
              <a:rPr lang="en-US" sz="2800" dirty="0" smtClean="0">
                <a:latin typeface="Calibri" pitchFamily="34" charset="0"/>
              </a:rPr>
              <a:t> substances.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Most IDDE field test </a:t>
            </a:r>
            <a:r>
              <a:rPr lang="en-US" sz="2800" u="sng" dirty="0" smtClean="0">
                <a:latin typeface="Calibri" pitchFamily="34" charset="0"/>
              </a:rPr>
              <a:t>kits will not detect</a:t>
            </a:r>
            <a:r>
              <a:rPr lang="en-US" sz="2800" dirty="0" smtClean="0">
                <a:latin typeface="Calibri" pitchFamily="34" charset="0"/>
              </a:rPr>
              <a:t> specific chemicals. 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Look for </a:t>
            </a:r>
            <a:r>
              <a:rPr lang="en-US" sz="2800" u="sng" dirty="0" smtClean="0">
                <a:latin typeface="Calibri" pitchFamily="34" charset="0"/>
              </a:rPr>
              <a:t>labels</a:t>
            </a:r>
            <a:r>
              <a:rPr lang="en-US" sz="2800" dirty="0" smtClean="0">
                <a:latin typeface="Calibri" pitchFamily="34" charset="0"/>
              </a:rPr>
              <a:t> on containers or property </a:t>
            </a:r>
            <a:r>
              <a:rPr lang="en-US" sz="2800" u="sng" dirty="0" smtClean="0">
                <a:latin typeface="Calibri" pitchFamily="34" charset="0"/>
              </a:rPr>
              <a:t>signs</a:t>
            </a:r>
            <a:r>
              <a:rPr lang="en-US" sz="2800" dirty="0" smtClean="0">
                <a:latin typeface="Calibri" pitchFamily="34" charset="0"/>
              </a:rPr>
              <a:t>. 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Contact </a:t>
            </a:r>
            <a:r>
              <a:rPr lang="en-US" sz="2800" u="sng" dirty="0" smtClean="0">
                <a:latin typeface="Calibri" pitchFamily="34" charset="0"/>
              </a:rPr>
              <a:t>property owners</a:t>
            </a:r>
            <a:r>
              <a:rPr lang="en-US" sz="2800" dirty="0" smtClean="0">
                <a:latin typeface="Calibri" pitchFamily="34" charset="0"/>
              </a:rPr>
              <a:t> or other suspected polluters.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</a:rPr>
              <a:t>If you are uncertain about what the substance is, back off, protect area from others, and contact local HAZMAT</a:t>
            </a:r>
            <a:r>
              <a:rPr lang="en-US" sz="2800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  <a:p>
            <a:pPr lvl="1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482600" y="280194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First Step: Make a Visual Inspection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85327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Look for and (carefully and safely) investigate: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Containers and labels;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Sources such as batteries, cans, boxes, etc.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Pipes, culverts, open channels with flow.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Discolored water, soil, stains on concrete.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Dead animals, dead vegetation.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endParaRPr lang="en-US" sz="28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Floatables (trash, debris, vegetation, etc.).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Note offensive or unusual odors (decay, sewage).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Note water opacity (clarity) and color.</a:t>
            </a:r>
          </a:p>
          <a:p>
            <a:pPr marL="4572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482600" y="280194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How Can You Identify What You Find?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85327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Many simple </a:t>
            </a:r>
            <a:r>
              <a:rPr lang="en-US" sz="2800" u="sng" dirty="0" smtClean="0">
                <a:latin typeface="Calibri" pitchFamily="34" charset="0"/>
              </a:rPr>
              <a:t>field test kits</a:t>
            </a:r>
            <a:r>
              <a:rPr lang="en-US" sz="2800" dirty="0" smtClean="0">
                <a:latin typeface="Calibri" pitchFamily="34" charset="0"/>
              </a:rPr>
              <a:t> will look for characteristics, not specific chemicals.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Dissolved oxygen, pH.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Conductivity (salts, dissolved solids).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Foremost is SAFETY</a:t>
            </a:r>
            <a:r>
              <a:rPr lang="en-US" sz="2800" dirty="0" smtClean="0">
                <a:latin typeface="Calibri" pitchFamily="34" charset="0"/>
              </a:rPr>
              <a:t>. If the material is unknown, best to contact your local HAZMAT.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Never attempt to access unknown substances without </a:t>
            </a:r>
            <a:r>
              <a:rPr lang="en-US" sz="2800" u="sng" dirty="0" smtClean="0">
                <a:latin typeface="Calibri" pitchFamily="34" charset="0"/>
              </a:rPr>
              <a:t>adequate training</a:t>
            </a:r>
            <a:r>
              <a:rPr lang="en-US" sz="2800" dirty="0" smtClean="0">
                <a:latin typeface="Calibri" pitchFamily="34" charset="0"/>
              </a:rPr>
              <a:t> in handling hazardous materials.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latin typeface="Calibri" pitchFamily="34" charset="0"/>
              </a:rPr>
              <a:t>HAZMAT crews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will </a:t>
            </a:r>
            <a:r>
              <a:rPr lang="en-US" sz="2800" dirty="0" smtClean="0">
                <a:latin typeface="Calibri" pitchFamily="34" charset="0"/>
              </a:rPr>
              <a:t>have field kits, or lab analysis may be needed to get positive identification.</a:t>
            </a:r>
            <a:endParaRPr lang="en-US" sz="2800" dirty="0">
              <a:latin typeface="Calibri" pitchFamily="34" charset="0"/>
            </a:endParaRPr>
          </a:p>
          <a:p>
            <a:pPr lvl="1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 descr="P0007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43" y="1196788"/>
            <a:ext cx="5289176" cy="39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72243" y="342900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Pollution Reported: What Should You Do?</a:t>
            </a:r>
            <a:endParaRPr lang="en-US" b="1" i="0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72418" y="1403357"/>
            <a:ext cx="3186625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Can you find the source?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72418" y="2703175"/>
            <a:ext cx="3186625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Is it toxic?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72417" y="3660832"/>
            <a:ext cx="3186625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Who is in harm’s way?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2243" y="5377795"/>
            <a:ext cx="5690675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Do you know where it is draining to?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2243" y="6015693"/>
            <a:ext cx="5690675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Who is </a:t>
            </a:r>
            <a:r>
              <a:rPr lang="en-US" sz="2800" dirty="0" smtClean="0">
                <a:latin typeface="+mn-lt"/>
              </a:rPr>
              <a:t>responsible for cleanup?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680" y="4759344"/>
            <a:ext cx="162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City of Tulsa Photo.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022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 descr="P000383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95834" y="1310342"/>
            <a:ext cx="6728012" cy="5046009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72243" y="342900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Another Example:  Local Owner’s Efforts</a:t>
            </a:r>
            <a:endParaRPr lang="en-US" b="1" i="0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657" y="5415494"/>
            <a:ext cx="162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City of Tulsa Photo.</a:t>
            </a:r>
            <a:endParaRPr lang="en-US" sz="1400" i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14634" y="3907389"/>
            <a:ext cx="2144409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Are owner’s containment BMPs adequate?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2243" y="3027022"/>
            <a:ext cx="2180992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Who is </a:t>
            </a:r>
            <a:r>
              <a:rPr lang="en-US" sz="2800" dirty="0" smtClean="0">
                <a:latin typeface="+mn-lt"/>
              </a:rPr>
              <a:t>responsible for cleanup?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99868" y="1078414"/>
            <a:ext cx="2059175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What is it? 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85606" y="1908554"/>
            <a:ext cx="2059175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How do you determine the danger?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93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 descr="MVC-021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8" y="1348302"/>
            <a:ext cx="6666287" cy="50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72243" y="342900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Another Example: What Do You Do?</a:t>
            </a:r>
            <a:endParaRPr lang="en-US" b="1" i="0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761" y="1418467"/>
            <a:ext cx="162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City of Tulsa Photo.</a:t>
            </a:r>
            <a:endParaRPr lang="en-US" sz="1400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11856" y="1418467"/>
            <a:ext cx="2059175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What is it? 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6620" y="4288751"/>
            <a:ext cx="2144409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Should traffic be diverted?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911856" y="2931784"/>
            <a:ext cx="2059175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How do you determine the danger?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6620" y="5391066"/>
            <a:ext cx="8478045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If the MS4 must deploy HAZMAT (owner refuses or can’t clean up), do your local codes provide for cost recovery 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 descr="15 ODOT Range J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41" y="1344705"/>
            <a:ext cx="3962400" cy="2641600"/>
          </a:xfrm>
          <a:prstGeom prst="rect">
            <a:avLst/>
          </a:prstGeom>
          <a:noFill/>
        </p:spPr>
      </p:pic>
      <p:pic>
        <p:nvPicPr>
          <p:cNvPr id="4" name="Picture 3" descr="16 ODOT Range 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3541" y="2147045"/>
            <a:ext cx="2590800" cy="3886200"/>
          </a:xfrm>
          <a:prstGeom prst="rect">
            <a:avLst/>
          </a:prstGeom>
          <a:noFill/>
        </p:spPr>
      </p:pic>
      <p:pic>
        <p:nvPicPr>
          <p:cNvPr id="5" name="Picture 4" descr="17 ODOT Range M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7482" y="3663951"/>
            <a:ext cx="4038600" cy="26924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72243" y="342900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It Only Took 2 Months To Lose The Stream</a:t>
            </a:r>
            <a:endParaRPr lang="en-US" b="1" i="0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8689" y="1454547"/>
            <a:ext cx="3186625" cy="138499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Uncontrolled construction site erosion upstream.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6930" y="3993969"/>
            <a:ext cx="162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OCC Photos.</a:t>
            </a:r>
            <a:endParaRPr lang="en-US" sz="1400" i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6541" y="4540469"/>
            <a:ext cx="2572871" cy="18158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Minor sediment loads can build quickly to large problems.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1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ase trail towards 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694" y="1138182"/>
            <a:ext cx="3594512" cy="2695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 descr="Dumpster le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23" y="1163031"/>
            <a:ext cx="4086974" cy="3033013"/>
          </a:xfrm>
          <a:prstGeom prst="rect">
            <a:avLst/>
          </a:prstGeom>
          <a:noFill/>
        </p:spPr>
      </p:pic>
      <p:pic>
        <p:nvPicPr>
          <p:cNvPr id="4" name="Picture 3" descr="Albertson disch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5332" y="3846190"/>
            <a:ext cx="3700369" cy="2746512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72243" y="342900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Is This Harmless “Dumpster Juice”?</a:t>
            </a:r>
            <a:endParaRPr lang="en-US" b="1" i="0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3654" y="4701759"/>
            <a:ext cx="3452205" cy="160043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Could this be toxic?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What are your inspection protocols?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3539" y="4222523"/>
            <a:ext cx="196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City of Tulsa Photos.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265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 descr="MVC-016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506" y="1129552"/>
            <a:ext cx="6828537" cy="5121402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72243" y="342900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See Any Labels On These Barrels?</a:t>
            </a:r>
            <a:endParaRPr lang="en-US" b="1" i="0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2243" y="1381929"/>
            <a:ext cx="2745906" cy="46166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Do city crews have the </a:t>
            </a:r>
            <a:r>
              <a:rPr lang="en-US" sz="2800" u="sng" dirty="0" smtClean="0">
                <a:latin typeface="+mn-lt"/>
              </a:rPr>
              <a:t>training</a:t>
            </a:r>
            <a:r>
              <a:rPr lang="en-US" sz="2800" dirty="0" smtClean="0">
                <a:latin typeface="+mn-lt"/>
              </a:rPr>
              <a:t> and </a:t>
            </a:r>
            <a:r>
              <a:rPr lang="en-US" sz="2800" u="sng" dirty="0" smtClean="0">
                <a:latin typeface="+mn-lt"/>
              </a:rPr>
              <a:t>safety gear</a:t>
            </a:r>
            <a:r>
              <a:rPr lang="en-US" sz="2800" dirty="0" smtClean="0">
                <a:latin typeface="+mn-lt"/>
              </a:rPr>
              <a:t> to enter this property and begin an illicit discharge investigation? 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If not, who do you contact?</a:t>
            </a:r>
            <a:endParaRPr lang="en-US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2492" y="6231136"/>
            <a:ext cx="162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City of Tulsa Photo.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418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444227"/>
            <a:ext cx="8491817" cy="491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40 CFR Part 122.26(b)(2) </a:t>
            </a: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Illicit discharge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means any discharge to a municipal separate storm sewer that is not composed entirely of storm water …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OKR04 Part IV.C.B.3(5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Educate employees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that have been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working in the field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such as maintenance workers, building inspectors etc.,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to identify and report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stormwater illicit discharges.” 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[Recommended]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This OKR04 recommended training is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meant for field personnel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so this presentation is an overview.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221877" y="342106"/>
            <a:ext cx="8633012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Training About “Illicit Discharges”</a:t>
            </a:r>
          </a:p>
        </p:txBody>
      </p:sp>
    </p:spTree>
    <p:extLst>
      <p:ext uri="{BB962C8B-B14F-4D97-AF65-F5344CB8AC3E}">
        <p14:creationId xmlns:p14="http://schemas.microsoft.com/office/powerpoint/2010/main" val="924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 descr="safety vest-glo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3671" y="4916589"/>
            <a:ext cx="2676454" cy="1804887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16731" y="197644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0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Personal Gear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16731" y="1060405"/>
            <a:ext cx="7772400" cy="42346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Storm water field crews should be equipped, at a minimum, with the following gear: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Safety vests (reflective)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Proper footwear (boots, waders, safety shoes)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Personal flotation devices (PFD)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Gloves (rubber, leather)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Safety glasses, goggles or face shield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Emergency first aid kit</a:t>
            </a:r>
          </a:p>
        </p:txBody>
      </p:sp>
      <p:pic>
        <p:nvPicPr>
          <p:cNvPr id="6" name="Picture 5" descr="MCj039774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918" y="3251915"/>
            <a:ext cx="1862137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60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B596-432D-499C-9187-B7F052D1438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906" y="4913772"/>
            <a:ext cx="1371600" cy="144257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32" y="3496236"/>
            <a:ext cx="4413935" cy="243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8360" y="2001578"/>
            <a:ext cx="4312692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Vernon Seaman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Manager, Envir. And Energy Planning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INCOG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Two West 2</a:t>
            </a:r>
            <a:r>
              <a:rPr lang="en-US" b="1" i="1" baseline="30000" dirty="0" smtClean="0">
                <a:solidFill>
                  <a:srgbClr val="002060"/>
                </a:solidFill>
              </a:rPr>
              <a:t>nd </a:t>
            </a:r>
            <a:r>
              <a:rPr lang="en-US" b="1" i="1" dirty="0" smtClean="0">
                <a:solidFill>
                  <a:srgbClr val="002060"/>
                </a:solidFill>
              </a:rPr>
              <a:t>Street, Ste 800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Tulsa, OK 74103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(918) 579-9451</a:t>
            </a:r>
          </a:p>
          <a:p>
            <a:r>
              <a:rPr lang="en-US" b="1" dirty="0" smtClean="0">
                <a:hlinkClick r:id="rId5"/>
              </a:rPr>
              <a:t>vseaman@incog.org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5305" y="2901510"/>
            <a:ext cx="2268032" cy="521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3235" y="569329"/>
            <a:ext cx="6844354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Questions 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18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336652"/>
            <a:ext cx="8491817" cy="538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MS4 Stormwater Manager holds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in-house meetings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with handouts, PowerPoints.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800" baseline="30000" dirty="0" smtClean="0">
                <a:solidFill>
                  <a:schemeClr val="tx1"/>
                </a:solidFill>
                <a:latin typeface="+mn-lt"/>
              </a:rPr>
              <a:t>rd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Party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videos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(e.g., Excal, EPA-sourced, etc.).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800" baseline="30000" dirty="0" smtClean="0">
                <a:solidFill>
                  <a:schemeClr val="tx1"/>
                </a:solidFill>
                <a:latin typeface="+mn-lt"/>
              </a:rPr>
              <a:t>rd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Party self-teaching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modules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In-house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created videos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other media.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INCOG local training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workshops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at MS4.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Best if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30 min to 1 hour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 Before work or brown-bag lunchtime sessions.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Simple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basic info, pictures, focus on fewer topics.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221877" y="342106"/>
            <a:ext cx="8633012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Options for Training Field Personnel</a:t>
            </a:r>
          </a:p>
        </p:txBody>
      </p:sp>
    </p:spTree>
    <p:extLst>
      <p:ext uri="{BB962C8B-B14F-4D97-AF65-F5344CB8AC3E}">
        <p14:creationId xmlns:p14="http://schemas.microsoft.com/office/powerpoint/2010/main" val="40817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 descr="bigcity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065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Rectangle 3"/>
          <p:cNvSpPr>
            <a:spLocks noGrp="1" noRot="1" noChangeArrowheads="1"/>
          </p:cNvSpPr>
          <p:nvPr/>
        </p:nvSpPr>
        <p:spPr>
          <a:xfrm>
            <a:off x="221877" y="342106"/>
            <a:ext cx="8633012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Range of Pollutants To Address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710452" y="1704743"/>
            <a:ext cx="3884613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Oxygen-Demanding Substances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Trash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 Waste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1300" y="1692321"/>
            <a:ext cx="3884612" cy="41235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Salts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and Grease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Metals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Petroleum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Pesticides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organics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482600" y="280194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MS4 Field Crews Needing Training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85327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Water, sewer, street </a:t>
            </a:r>
            <a:r>
              <a:rPr lang="en-US" sz="2800" u="sng" dirty="0" smtClean="0">
                <a:latin typeface="Calibri" pitchFamily="34" charset="0"/>
              </a:rPr>
              <a:t>department crews</a:t>
            </a:r>
            <a:r>
              <a:rPr lang="en-US" sz="2800" dirty="0" smtClean="0">
                <a:latin typeface="Calibri" pitchFamily="34" charset="0"/>
              </a:rPr>
              <a:t>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Parks &amp; recreation,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grounds crews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Building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inspectors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and officials.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Floodplain officials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and managers.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City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engineers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city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planners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Contractors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on the job for MS4 projects.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Utility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meter reader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crews.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Police and Fire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Departments (if they will be trained).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309282" y="280194"/>
            <a:ext cx="8565777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Types of Pollution Reporting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85327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How </a:t>
            </a:r>
            <a:r>
              <a:rPr lang="en-US" sz="2800" b="1" dirty="0" smtClean="0">
                <a:latin typeface="Calibri" pitchFamily="34" charset="0"/>
              </a:rPr>
              <a:t>Pollution Might Be </a:t>
            </a:r>
            <a:r>
              <a:rPr lang="en-US" sz="2800" b="1" u="sng" dirty="0" smtClean="0">
                <a:latin typeface="Calibri" pitchFamily="34" charset="0"/>
              </a:rPr>
              <a:t>Reported</a:t>
            </a:r>
            <a:r>
              <a:rPr lang="en-US" sz="2800" b="1" dirty="0" smtClean="0">
                <a:latin typeface="Calibri" pitchFamily="34" charset="0"/>
              </a:rPr>
              <a:t> by Third Parties</a:t>
            </a:r>
            <a:r>
              <a:rPr lang="en-US" sz="2800" dirty="0" smtClean="0">
                <a:latin typeface="Calibri" pitchFamily="34" charset="0"/>
              </a:rPr>
              <a:t>:</a:t>
            </a:r>
            <a:endParaRPr lang="en-US" sz="2800" dirty="0" smtClean="0">
              <a:latin typeface="Calibri" pitchFamily="34" charset="0"/>
            </a:endParaRP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Citizen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complaints, concerns (letters, email, phone).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MS4 reporting hotline (email, phone).</a:t>
            </a:r>
            <a:endParaRPr lang="en-US" sz="28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Local businesses,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schools, clubs, organizations.</a:t>
            </a:r>
            <a:endParaRPr lang="en-US" sz="28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Local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state or federal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environmental agencies.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News services, reporters.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City councils, county commissions – agenda items.</a:t>
            </a:r>
            <a:endParaRPr lang="en-US" sz="28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City contractors at outdoor projects.</a:t>
            </a:r>
            <a:endParaRPr lang="en-US" sz="28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Have a formal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system for logging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pollution reports.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309282" y="280194"/>
            <a:ext cx="8565777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Types of Pollution Discovery (by the MS4)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85327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How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Pollution Might Be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Found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by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MS4 Personnel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: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Dry Weather Field Screen (DWFS) inspections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Other stormwater permit required inspections.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Public works crews at job sites or en-route.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Police and Fire Dept. on-scene observations.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Parks &amp; Recreation workers.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City crews finding spills or releases.</a:t>
            </a:r>
          </a:p>
          <a:p>
            <a:pPr lvl="2" indent="-342900">
              <a:spcBef>
                <a:spcPts val="1200"/>
              </a:spcBef>
              <a:buFontTx/>
              <a:buChar char="•"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Construction site inspections.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Have a formal </a:t>
            </a:r>
            <a:r>
              <a: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system for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tracking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pollution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responses.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482600" y="280194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Common Places To Find Pollution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9016" y="1058257"/>
            <a:ext cx="8853278" cy="550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000"/>
              </a:spcBef>
              <a:buFontTx/>
              <a:buChar char="•"/>
            </a:pPr>
            <a:r>
              <a:rPr lang="en-US" sz="2800" u="sng" dirty="0" smtClean="0">
                <a:latin typeface="Calibri" pitchFamily="34" charset="0"/>
              </a:rPr>
              <a:t>Construction sites</a:t>
            </a:r>
            <a:r>
              <a:rPr lang="en-US" sz="2800" dirty="0" smtClean="0">
                <a:latin typeface="Calibri" pitchFamily="34" charset="0"/>
              </a:rPr>
              <a:t>, entry ways, storage areas.</a:t>
            </a:r>
          </a:p>
          <a:p>
            <a:pPr lvl="1" indent="-342900">
              <a:spcBef>
                <a:spcPts val="10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Drainage </a:t>
            </a:r>
            <a:r>
              <a:rPr lang="en-US" sz="2800" u="sng" dirty="0" smtClean="0">
                <a:latin typeface="Calibri" pitchFamily="34" charset="0"/>
              </a:rPr>
              <a:t>ditches</a:t>
            </a:r>
            <a:r>
              <a:rPr lang="en-US" sz="2800" dirty="0" smtClean="0">
                <a:latin typeface="Calibri" pitchFamily="34" charset="0"/>
              </a:rPr>
              <a:t>, open channels, wooded creeks.</a:t>
            </a:r>
          </a:p>
          <a:p>
            <a:pPr lvl="1" indent="-342900">
              <a:spcBef>
                <a:spcPts val="10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Manholes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away from traffic and people.</a:t>
            </a:r>
          </a:p>
          <a:p>
            <a:pPr lvl="1" indent="-342900">
              <a:spcBef>
                <a:spcPts val="10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Abandoned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buildings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and foundations.</a:t>
            </a:r>
          </a:p>
          <a:p>
            <a:pPr lvl="1" indent="-342900">
              <a:spcBef>
                <a:spcPts val="10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Dilapidated or partially demolished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structures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 marL="342900" indent="-342900">
              <a:spcBef>
                <a:spcPts val="10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Isolated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back lots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of industrial areas.</a:t>
            </a:r>
          </a:p>
          <a:p>
            <a:pPr marL="342900" indent="-342900">
              <a:spcBef>
                <a:spcPts val="10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Storage and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loading/unloading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areas at businesses.</a:t>
            </a:r>
          </a:p>
          <a:p>
            <a:pPr marL="342900" indent="-342900">
              <a:spcBef>
                <a:spcPts val="10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Drop inlets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; curb cuts from large surface areas in MS4.</a:t>
            </a:r>
          </a:p>
          <a:p>
            <a:pPr marL="342900" indent="-342900">
              <a:spcBef>
                <a:spcPts val="10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Pipes and trickle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channels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into creeks.</a:t>
            </a:r>
          </a:p>
          <a:p>
            <a:pPr marL="342900" indent="-342900">
              <a:spcBef>
                <a:spcPts val="10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Alleys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and lots with dumpsters and trash bins.</a:t>
            </a:r>
          </a:p>
        </p:txBody>
      </p:sp>
    </p:spTree>
    <p:extLst>
      <p:ext uri="{BB962C8B-B14F-4D97-AF65-F5344CB8AC3E}">
        <p14:creationId xmlns:p14="http://schemas.microsoft.com/office/powerpoint/2010/main" val="6056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482600" y="280194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Formal System for Tracking MS4 Actions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85327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MS4s must implement a program for “Illicit Discharge Detection and Elimination” (</a:t>
            </a:r>
            <a:r>
              <a:rPr lang="en-US" sz="2800" u="sng" dirty="0" smtClean="0">
                <a:latin typeface="Calibri" pitchFamily="34" charset="0"/>
              </a:rPr>
              <a:t>IDDE</a:t>
            </a:r>
            <a:r>
              <a:rPr lang="en-US" sz="2800" dirty="0" smtClean="0">
                <a:latin typeface="Calibri" pitchFamily="34" charset="0"/>
              </a:rPr>
              <a:t>).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Records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must be kept of all actions taken regarding the IDDE program, and to report progress in the MS4’s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Annual Report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to ODEQ.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OKR04 does not specify exactly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how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the local MS4 is to run their IDDE program;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flexible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but effective. 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Tracking System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can be all electronic, all paper, or a combination of both.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Tracking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must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cover A-Z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(initial report to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final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actions).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2762</TotalTime>
  <Words>1272</Words>
  <Application>Microsoft Office PowerPoint</Application>
  <PresentationFormat>On-screen Show (4:3)</PresentationFormat>
  <Paragraphs>180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How to Identify and Report Illicit Discharges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Required in the New OKR04 Permit</dc:title>
  <dc:creator>Richard Smith</dc:creator>
  <cp:lastModifiedBy>Richard Smith</cp:lastModifiedBy>
  <cp:revision>265</cp:revision>
  <dcterms:created xsi:type="dcterms:W3CDTF">2015-08-24T16:00:26Z</dcterms:created>
  <dcterms:modified xsi:type="dcterms:W3CDTF">2017-05-05T14:45:20Z</dcterms:modified>
</cp:coreProperties>
</file>